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61" r:id="rId6"/>
    <p:sldId id="277" r:id="rId7"/>
    <p:sldId id="269" r:id="rId8"/>
    <p:sldId id="278" r:id="rId9"/>
    <p:sldId id="275" r:id="rId10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633D6-E654-89AD-D2A9-020DCB5987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E57B7B-0028-AD4C-0191-43F56A873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A7B675-7DF2-7ACC-99EB-C082D06A5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B7201-6229-411D-A740-7F2727D73C33}" type="datetimeFigureOut">
              <a:rPr lang="en-IN" smtClean="0"/>
              <a:t>27-07-2023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BDFC88-423F-88B4-5131-4C2404BB8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81A99C-ACE5-829B-1D37-E1FE561E9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F1708-00E9-4222-8E30-E248E2649D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67833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20112-FCDE-6F7F-296A-603157C58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EDB1D4-48E0-C5B7-BBF1-CD3C6F78B7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FF3670-518D-E5B2-BE32-07C2273CB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B7201-6229-411D-A740-7F2727D73C33}" type="datetimeFigureOut">
              <a:rPr lang="en-IN" smtClean="0"/>
              <a:t>27-07-2023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AC7DE1-4388-1109-D717-4CE79B784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1D6C9C-EF46-87AA-327B-E88580B5A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F1708-00E9-4222-8E30-E248E2649D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7520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A17247-3EEC-AFD1-F045-FF0F7D0D59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D37CA5-9409-7DE0-EFC4-5AE3F29618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7CFD48-26FC-5060-C3E4-CDD23BAD2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B7201-6229-411D-A740-7F2727D73C33}" type="datetimeFigureOut">
              <a:rPr lang="en-IN" smtClean="0"/>
              <a:t>27-07-2023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6BB51C-076C-B30F-0E8E-3294E9E49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E597E4-98A0-981A-7958-0D371D315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F1708-00E9-4222-8E30-E248E2649D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03450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47FC8-3DF7-3509-03E5-9D660ACFE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769FC-7042-E984-5175-0D32CCCB9C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691E0-4606-D5E9-D364-357FD1110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B7201-6229-411D-A740-7F2727D73C33}" type="datetimeFigureOut">
              <a:rPr lang="en-IN" smtClean="0"/>
              <a:t>27-07-2023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8DFE63-F8EB-91CA-8DB2-85D3989C1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04BB2-15CE-38EF-65F0-6C82C1C74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F1708-00E9-4222-8E30-E248E2649D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1303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46957-04A4-EC32-B84C-FEF9D20B8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55FE68-7F09-7056-EC5E-DEED1820BC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222504-6797-12FD-79AE-81A09D76A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B7201-6229-411D-A740-7F2727D73C33}" type="datetimeFigureOut">
              <a:rPr lang="en-IN" smtClean="0"/>
              <a:t>27-07-2023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30BCDD-6E96-B15D-A9D1-003E46DD8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BF0BEC-54AF-E686-8C89-9668432BA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F1708-00E9-4222-8E30-E248E2649D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76504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1A5E3-6587-B00D-E01E-584A4DADA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88D6F3-375B-C692-F262-0283CB8DB8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5242F7-091A-B0C0-0DDB-EFDDEB4930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7C9D11-105B-039F-4AA0-A636731AA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B7201-6229-411D-A740-7F2727D73C33}" type="datetimeFigureOut">
              <a:rPr lang="en-IN" smtClean="0"/>
              <a:t>27-07-2023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4D50F3-D42C-E1B2-B8D7-41060A55E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233C0-C311-01B6-FE33-818636FD0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F1708-00E9-4222-8E30-E248E2649D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06258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4F3B9-728C-227C-932A-6A6E51E33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BB235F-BB52-6345-0233-D69302392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C86599-DB00-38B2-6DAB-22B5851A11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65CC64-EB7B-32EA-9E34-BF168FB2AE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31A9A4-606F-D37D-427F-F6DA5A85A5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C0DF6C-AEE9-85F9-6259-E37323736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B7201-6229-411D-A740-7F2727D73C33}" type="datetimeFigureOut">
              <a:rPr lang="en-IN" smtClean="0"/>
              <a:t>27-07-2023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92DD9F-F7EA-D9CD-7F65-BED700435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C0CF0B-E801-BD9F-822F-FFF188608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F1708-00E9-4222-8E30-E248E2649D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49615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24710-034A-9AEC-29B1-C2D821873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EEA315-A461-8C05-369F-308662215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B7201-6229-411D-A740-7F2727D73C33}" type="datetimeFigureOut">
              <a:rPr lang="en-IN" smtClean="0"/>
              <a:t>27-07-2023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EE76F3-EF45-C1A1-F944-A5CA2DED4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A9926D-A384-8F07-5182-F2867071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F1708-00E9-4222-8E30-E248E2649D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66921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9FB637-D601-056A-2A65-B54850A4B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B7201-6229-411D-A740-7F2727D73C33}" type="datetimeFigureOut">
              <a:rPr lang="en-IN" smtClean="0"/>
              <a:t>27-07-2023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BFD563-D225-E70B-E632-203E9B855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3EAFF5-DF61-3EFF-E134-5A777B01B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F1708-00E9-4222-8E30-E248E2649D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92640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29F12-BBE2-F139-BC07-5A4581A7F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C1B643-4AB1-4741-49B4-2A4705B1E7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337280-0DDF-17C3-7F9C-788CDB8631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74390E-655D-EEF5-36BA-2677CDA79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B7201-6229-411D-A740-7F2727D73C33}" type="datetimeFigureOut">
              <a:rPr lang="en-IN" smtClean="0"/>
              <a:t>27-07-2023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C4CC2C-B6DD-8716-7C97-A4DBCF8D8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68B55-C6E6-4CC5-4C26-816CA1341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F1708-00E9-4222-8E30-E248E2649D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0443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77769-020A-9C47-F092-26A08DA29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E8AE83-C8D4-B7D3-D035-17DB197B7E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EEAB26-811F-9436-634B-6AF69379F1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31C8C1-00B3-9AF2-71DC-5059A310D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B7201-6229-411D-A740-7F2727D73C33}" type="datetimeFigureOut">
              <a:rPr lang="en-IN" smtClean="0"/>
              <a:t>27-07-2023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E90D41-A6CC-905E-BE50-F1592EC0C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229AFE-1063-F3BC-A92A-59F8CDE08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F1708-00E9-4222-8E30-E248E2649D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67588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242C13-CA3E-1CD0-AA02-9054F39B1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501BBD-563F-7F4D-3AA3-766113A673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B401B3-6A21-D524-960E-4B34C7FEF2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B7201-6229-411D-A740-7F2727D73C33}" type="datetimeFigureOut">
              <a:rPr lang="en-IN" smtClean="0"/>
              <a:t>27-07-2023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5A8EE0-3240-2298-18E0-D115D711AB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0F0A3C-B83A-EA67-3827-61CC54C0FA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F1708-00E9-4222-8E30-E248E2649D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45559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CC5BFD2-3A15-EDED-34AB-1E4549E45D2F}"/>
              </a:ext>
            </a:extLst>
          </p:cNvPr>
          <p:cNvSpPr txBox="1"/>
          <p:nvPr/>
        </p:nvSpPr>
        <p:spPr>
          <a:xfrm>
            <a:off x="2612565" y="3435427"/>
            <a:ext cx="70648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rgbClr val="FF0000"/>
                </a:solidFill>
              </a:rPr>
              <a:t>Washing of Indian Coal for Power Sector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23FFB1F-9661-3C9E-A614-010AB55BEED4}"/>
              </a:ext>
            </a:extLst>
          </p:cNvPr>
          <p:cNvSpPr txBox="1"/>
          <p:nvPr/>
        </p:nvSpPr>
        <p:spPr>
          <a:xfrm>
            <a:off x="2752723" y="109535"/>
            <a:ext cx="691515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IN" sz="1800" b="0" i="0" u="none" strike="noStrike" baseline="0" dirty="0">
              <a:solidFill>
                <a:srgbClr val="000000"/>
              </a:solidFill>
            </a:endParaRPr>
          </a:p>
          <a:p>
            <a:pPr algn="ctr"/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</a:rPr>
              <a:t>INDIAN NATIONAL COMMITTEE</a:t>
            </a:r>
          </a:p>
          <a:p>
            <a:pPr algn="ctr"/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</a:rPr>
              <a:t>WORLD MINING CONGRESS</a:t>
            </a:r>
          </a:p>
          <a:p>
            <a:pPr algn="ctr"/>
            <a:r>
              <a:rPr lang="en-US" sz="2400" b="1" dirty="0">
                <a:solidFill>
                  <a:srgbClr val="4F6228"/>
                </a:solidFill>
                <a:latin typeface="Times New Roman" panose="02020603050405020304" pitchFamily="18" charset="0"/>
              </a:rPr>
              <a:t>  </a:t>
            </a:r>
          </a:p>
          <a:p>
            <a:pPr algn="ctr"/>
            <a:r>
              <a:rPr lang="en-IN" sz="1800" b="1" i="0" u="none" strike="noStrike" baseline="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NATIONAL SEMINAR 2023</a:t>
            </a:r>
          </a:p>
          <a:p>
            <a:pPr algn="ctr"/>
            <a:r>
              <a:rPr lang="en-US" sz="2000" b="1" dirty="0">
                <a:solidFill>
                  <a:schemeClr val="bg1">
                    <a:lumMod val="65000"/>
                  </a:schemeClr>
                </a:solidFill>
              </a:rPr>
              <a:t>28</a:t>
            </a:r>
            <a:r>
              <a:rPr lang="en-US" sz="2000" b="1" baseline="30000" dirty="0">
                <a:solidFill>
                  <a:schemeClr val="bg1">
                    <a:lumMod val="65000"/>
                  </a:schemeClr>
                </a:solidFill>
              </a:rPr>
              <a:t>th</a:t>
            </a:r>
            <a:r>
              <a:rPr lang="en-US" sz="2000" b="1" dirty="0">
                <a:solidFill>
                  <a:schemeClr val="bg1">
                    <a:lumMod val="65000"/>
                  </a:schemeClr>
                </a:solidFill>
              </a:rPr>
              <a:t> July 2023</a:t>
            </a:r>
          </a:p>
          <a:p>
            <a:pPr algn="ctr"/>
            <a:r>
              <a:rPr lang="en-US" sz="2000" b="1" dirty="0">
                <a:solidFill>
                  <a:schemeClr val="bg1">
                    <a:lumMod val="65000"/>
                  </a:schemeClr>
                </a:solidFill>
              </a:rPr>
              <a:t>New Delhi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A079EA-0EBC-C391-D0EB-6BA42CF2E10B}"/>
              </a:ext>
            </a:extLst>
          </p:cNvPr>
          <p:cNvSpPr txBox="1"/>
          <p:nvPr/>
        </p:nvSpPr>
        <p:spPr>
          <a:xfrm>
            <a:off x="7375071" y="5116286"/>
            <a:ext cx="4114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err="1">
                <a:solidFill>
                  <a:srgbClr val="0070C0"/>
                </a:solidFill>
              </a:rPr>
              <a:t>H.L.Sapru</a:t>
            </a:r>
            <a:endParaRPr lang="en-US" sz="2400" b="1" dirty="0">
              <a:solidFill>
                <a:srgbClr val="0070C0"/>
              </a:solidFill>
            </a:endParaRPr>
          </a:p>
          <a:p>
            <a:pPr algn="r"/>
            <a:r>
              <a:rPr lang="en-US" sz="2000" b="1" dirty="0">
                <a:solidFill>
                  <a:schemeClr val="accent3">
                    <a:lumMod val="75000"/>
                  </a:schemeClr>
                </a:solidFill>
              </a:rPr>
              <a:t>CEO (</a:t>
            </a:r>
            <a:r>
              <a:rPr lang="en-US" sz="2000" b="1" dirty="0" err="1">
                <a:solidFill>
                  <a:schemeClr val="accent3">
                    <a:lumMod val="75000"/>
                  </a:schemeClr>
                </a:solidFill>
              </a:rPr>
              <a:t>Washery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</a:rPr>
              <a:t> Business)</a:t>
            </a:r>
          </a:p>
          <a:p>
            <a:pPr algn="r"/>
            <a:r>
              <a:rPr lang="en-US" sz="2000" b="1" dirty="0">
                <a:solidFill>
                  <a:schemeClr val="accent3">
                    <a:lumMod val="75000"/>
                  </a:schemeClr>
                </a:solidFill>
              </a:rPr>
              <a:t>MDCWL LTD.</a:t>
            </a:r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A0D3CD55-9505-6191-7D7F-D8D0703B7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60427" y="6367236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BD7A98F1-46AB-9E24-B084-6BD2D779D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46169" y="6356350"/>
            <a:ext cx="2895600" cy="365125"/>
          </a:xfrm>
        </p:spPr>
        <p:txBody>
          <a:bodyPr/>
          <a:lstStyle/>
          <a:p>
            <a:r>
              <a:rPr lang="en-US" dirty="0"/>
              <a:t>MDCWL LTD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B137B38-0321-7403-CF2E-5A7DDAA2AB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206" y="93863"/>
            <a:ext cx="835118" cy="64772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458D34E-7475-4BD0-D855-837B53B1B3FC}"/>
              </a:ext>
            </a:extLst>
          </p:cNvPr>
          <p:cNvSpPr txBox="1"/>
          <p:nvPr/>
        </p:nvSpPr>
        <p:spPr>
          <a:xfrm>
            <a:off x="11460422" y="93863"/>
            <a:ext cx="63137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050" b="1" dirty="0">
                <a:solidFill>
                  <a:srgbClr val="FF0000"/>
                </a:solidFill>
              </a:rPr>
              <a:t>MDCWL</a:t>
            </a:r>
          </a:p>
        </p:txBody>
      </p:sp>
    </p:spTree>
    <p:extLst>
      <p:ext uri="{BB962C8B-B14F-4D97-AF65-F5344CB8AC3E}">
        <p14:creationId xmlns:p14="http://schemas.microsoft.com/office/powerpoint/2010/main" val="3664322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D651C2A6-B677-21FE-168E-57EC20575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60427" y="6367236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451D0F6-2FB7-513F-E74B-2637717BC5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206" y="93863"/>
            <a:ext cx="835118" cy="64772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56A038E-F794-F36F-6454-132CA770AFAC}"/>
              </a:ext>
            </a:extLst>
          </p:cNvPr>
          <p:cNvSpPr txBox="1"/>
          <p:nvPr/>
        </p:nvSpPr>
        <p:spPr>
          <a:xfrm>
            <a:off x="757237" y="780871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NATIONAL COAL FACT SHEET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0A08DA6-521A-86B9-8A18-A4DD4F08982F}"/>
              </a:ext>
            </a:extLst>
          </p:cNvPr>
          <p:cNvSpPr txBox="1"/>
          <p:nvPr/>
        </p:nvSpPr>
        <p:spPr>
          <a:xfrm>
            <a:off x="757237" y="1314271"/>
            <a:ext cx="1110819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Indian economy is likely to become the fourth largest growing economies in the world by 2027.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growth momentum is expected to sustain for at least the next five decades.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We are aiming at production of 1.500 billion </a:t>
            </a:r>
            <a:r>
              <a:rPr lang="en-US" dirty="0" err="1"/>
              <a:t>tonnes</a:t>
            </a:r>
            <a:r>
              <a:rPr lang="en-US" dirty="0"/>
              <a:t> (BT) by FY 2030 and even export of Non-Coking coal.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Total estimated coal reserve of India is 361.4 BT. (Non-Coking coal - 324.65 BT &amp; Coking coal – 35.10 BT)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70% of power generation is based on coal and is likely to remain between 60-50% in the next two decades.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" name="Footer Placeholder 5">
            <a:extLst>
              <a:ext uri="{FF2B5EF4-FFF2-40B4-BE49-F238E27FC236}">
                <a16:creationId xmlns:a16="http://schemas.microsoft.com/office/drawing/2014/main" id="{3B3B13BC-5263-00B4-3F7B-54D62D520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46169" y="6356350"/>
            <a:ext cx="2895600" cy="365125"/>
          </a:xfrm>
        </p:spPr>
        <p:txBody>
          <a:bodyPr/>
          <a:lstStyle/>
          <a:p>
            <a:r>
              <a:rPr lang="en-US" dirty="0"/>
              <a:t>MDCWL LTD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8470763-7B71-10DE-A3C2-099971C56B6B}"/>
              </a:ext>
            </a:extLst>
          </p:cNvPr>
          <p:cNvSpPr txBox="1"/>
          <p:nvPr/>
        </p:nvSpPr>
        <p:spPr>
          <a:xfrm>
            <a:off x="11460422" y="93863"/>
            <a:ext cx="63137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050" b="1" dirty="0">
                <a:solidFill>
                  <a:srgbClr val="FF0000"/>
                </a:solidFill>
              </a:rPr>
              <a:t>MDCWL</a:t>
            </a:r>
          </a:p>
        </p:txBody>
      </p:sp>
    </p:spTree>
    <p:extLst>
      <p:ext uri="{BB962C8B-B14F-4D97-AF65-F5344CB8AC3E}">
        <p14:creationId xmlns:p14="http://schemas.microsoft.com/office/powerpoint/2010/main" val="182693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EA5198E3-C72E-7726-B17E-AC890F04F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60427" y="6367236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6C64186-F4CD-63C4-7C2F-857F671630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206" y="93863"/>
            <a:ext cx="835118" cy="64772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44DABD5-27D4-147F-B406-8BFF013BB06E}"/>
              </a:ext>
            </a:extLst>
          </p:cNvPr>
          <p:cNvSpPr txBox="1"/>
          <p:nvPr/>
        </p:nvSpPr>
        <p:spPr>
          <a:xfrm>
            <a:off x="757237" y="661125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Coal Resources in India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C46DBD7-C78F-73E3-A02B-1B08C76789A4}"/>
              </a:ext>
            </a:extLst>
          </p:cNvPr>
          <p:cNvSpPr txBox="1"/>
          <p:nvPr/>
        </p:nvSpPr>
        <p:spPr>
          <a:xfrm>
            <a:off x="757237" y="1085665"/>
            <a:ext cx="59048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Origin – </a:t>
            </a:r>
            <a:r>
              <a:rPr lang="en-US" u="sng" dirty="0" err="1"/>
              <a:t>Gondwana</a:t>
            </a:r>
            <a:r>
              <a:rPr lang="en-US" u="sng" dirty="0"/>
              <a:t> Segment (Drift Origin)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u="sng" dirty="0"/>
              <a:t>Major part in Eastern &amp; Central part of India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Also in North Eastern States, mainly in Assam &amp; Sikkim.</a:t>
            </a:r>
          </a:p>
        </p:txBody>
      </p:sp>
      <p:pic>
        <p:nvPicPr>
          <p:cNvPr id="10" name="Picture 5">
            <a:extLst>
              <a:ext uri="{FF2B5EF4-FFF2-40B4-BE49-F238E27FC236}">
                <a16:creationId xmlns:a16="http://schemas.microsoft.com/office/drawing/2014/main" id="{73F7A67D-FDF7-4A41-7FFD-3911E32957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3083" y="697898"/>
            <a:ext cx="4626557" cy="5343673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C3DAE2E-C5EE-A79F-CEAC-90011726113F}"/>
              </a:ext>
            </a:extLst>
          </p:cNvPr>
          <p:cNvSpPr txBox="1"/>
          <p:nvPr/>
        </p:nvSpPr>
        <p:spPr>
          <a:xfrm>
            <a:off x="761999" y="2046510"/>
            <a:ext cx="39841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Coal Reserve in India </a:t>
            </a:r>
            <a:r>
              <a:rPr lang="en-US" sz="1400" b="1" i="1" dirty="0"/>
              <a:t>(as on 01-04-2022)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C5862F0-A240-ADF4-1F3A-87923DFC00BC}"/>
              </a:ext>
            </a:extLst>
          </p:cNvPr>
          <p:cNvSpPr txBox="1"/>
          <p:nvPr/>
        </p:nvSpPr>
        <p:spPr>
          <a:xfrm>
            <a:off x="783771" y="6531429"/>
            <a:ext cx="23621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Source : Geological Survey of India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B375FFCE-39A5-7776-CABB-DD46928DEE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2647" y="2449356"/>
            <a:ext cx="3880831" cy="1785182"/>
          </a:xfrm>
          <a:prstGeom prst="rect">
            <a:avLst/>
          </a:prstGeom>
          <a:effectLst>
            <a:glow rad="101600">
              <a:schemeClr val="tx1">
                <a:alpha val="40000"/>
              </a:schemeClr>
            </a:glow>
          </a:effec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DEB22CE9-5DC5-95AE-7BF0-B1810FC5256B}"/>
              </a:ext>
            </a:extLst>
          </p:cNvPr>
          <p:cNvSpPr txBox="1"/>
          <p:nvPr/>
        </p:nvSpPr>
        <p:spPr>
          <a:xfrm>
            <a:off x="757237" y="4310732"/>
            <a:ext cx="51924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Non-Coking Coal Reserve in India </a:t>
            </a:r>
            <a:r>
              <a:rPr lang="en-US" sz="1400" b="1" i="1" dirty="0"/>
              <a:t>(as on 01-04-2022)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3C81F008-AC9E-5291-5416-9DFC35C707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9957" y="4713828"/>
            <a:ext cx="3880831" cy="1785182"/>
          </a:xfrm>
          <a:prstGeom prst="rect">
            <a:avLst/>
          </a:prstGeom>
          <a:effectLst>
            <a:glow rad="101600">
              <a:schemeClr val="tx1">
                <a:alpha val="40000"/>
              </a:schemeClr>
            </a:glow>
          </a:effectLst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96850D-0B0C-DB7F-B268-64E2676DD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46169" y="6356350"/>
            <a:ext cx="2895600" cy="365125"/>
          </a:xfrm>
        </p:spPr>
        <p:txBody>
          <a:bodyPr/>
          <a:lstStyle/>
          <a:p>
            <a:r>
              <a:rPr lang="en-US" dirty="0"/>
              <a:t>MDCWL LTD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EB2DE28-90A7-5008-AC84-E45FEB591FA7}"/>
              </a:ext>
            </a:extLst>
          </p:cNvPr>
          <p:cNvSpPr txBox="1"/>
          <p:nvPr/>
        </p:nvSpPr>
        <p:spPr>
          <a:xfrm>
            <a:off x="11460422" y="93863"/>
            <a:ext cx="63137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050" b="1" dirty="0">
                <a:solidFill>
                  <a:srgbClr val="FF0000"/>
                </a:solidFill>
              </a:rPr>
              <a:t>MDCWL</a:t>
            </a:r>
          </a:p>
        </p:txBody>
      </p:sp>
    </p:spTree>
    <p:extLst>
      <p:ext uri="{BB962C8B-B14F-4D97-AF65-F5344CB8AC3E}">
        <p14:creationId xmlns:p14="http://schemas.microsoft.com/office/powerpoint/2010/main" val="3900967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53E48C6-236D-55CB-56A8-F7F8DB912931}"/>
              </a:ext>
            </a:extLst>
          </p:cNvPr>
          <p:cNvSpPr txBox="1"/>
          <p:nvPr/>
        </p:nvSpPr>
        <p:spPr>
          <a:xfrm>
            <a:off x="3396342" y="536376"/>
            <a:ext cx="52625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Type-Wise Distribution of Indian Coal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1C57A7D-F1FD-94C0-031C-E40AD0A9B7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164" y="1273624"/>
            <a:ext cx="7369769" cy="3298375"/>
          </a:xfrm>
          <a:prstGeom prst="rect">
            <a:avLst/>
          </a:prstGeom>
          <a:noFill/>
          <a:ln>
            <a:noFill/>
          </a:ln>
          <a:effectLst>
            <a:glow rad="101600">
              <a:schemeClr val="tx1"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CC4910D-1921-8455-324C-512C2DADED1C}"/>
              </a:ext>
            </a:extLst>
          </p:cNvPr>
          <p:cNvSpPr txBox="1"/>
          <p:nvPr/>
        </p:nvSpPr>
        <p:spPr>
          <a:xfrm>
            <a:off x="4921187" y="4648200"/>
            <a:ext cx="23217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Source : Geological Survey of India</a:t>
            </a:r>
          </a:p>
        </p:txBody>
      </p:sp>
      <p:sp>
        <p:nvSpPr>
          <p:cNvPr id="8" name="Slide Number Placeholder 1">
            <a:extLst>
              <a:ext uri="{FF2B5EF4-FFF2-40B4-BE49-F238E27FC236}">
                <a16:creationId xmlns:a16="http://schemas.microsoft.com/office/drawing/2014/main" id="{6C7232CC-528C-754A-CA8B-D4658F321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95115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1DA4EF-BFF9-2F1E-62C3-F62DCFADB14C}"/>
              </a:ext>
            </a:extLst>
          </p:cNvPr>
          <p:cNvSpPr txBox="1"/>
          <p:nvPr/>
        </p:nvSpPr>
        <p:spPr>
          <a:xfrm>
            <a:off x="9523631" y="3275890"/>
            <a:ext cx="2952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*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DE03186-41F6-3289-C508-59BCDB2FF5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206" y="93863"/>
            <a:ext cx="835118" cy="647726"/>
          </a:xfrm>
          <a:prstGeom prst="rect">
            <a:avLst/>
          </a:prstGeom>
        </p:spPr>
      </p:pic>
      <p:sp>
        <p:nvSpPr>
          <p:cNvPr id="2" name="Footer Placeholder 5">
            <a:extLst>
              <a:ext uri="{FF2B5EF4-FFF2-40B4-BE49-F238E27FC236}">
                <a16:creationId xmlns:a16="http://schemas.microsoft.com/office/drawing/2014/main" id="{29AF8391-2E93-D4ED-B1C9-BB0AE7B5D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46169" y="6356350"/>
            <a:ext cx="2895600" cy="365125"/>
          </a:xfrm>
        </p:spPr>
        <p:txBody>
          <a:bodyPr/>
          <a:lstStyle/>
          <a:p>
            <a:r>
              <a:rPr lang="en-US" dirty="0"/>
              <a:t>MDCWL LTD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FB74A64-B093-EA26-D447-C12258D8CAD8}"/>
              </a:ext>
            </a:extLst>
          </p:cNvPr>
          <p:cNvSpPr txBox="1"/>
          <p:nvPr/>
        </p:nvSpPr>
        <p:spPr>
          <a:xfrm>
            <a:off x="11460422" y="93863"/>
            <a:ext cx="63137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050" b="1" dirty="0">
                <a:solidFill>
                  <a:srgbClr val="FF0000"/>
                </a:solidFill>
              </a:rPr>
              <a:t>MDCWL</a:t>
            </a:r>
          </a:p>
        </p:txBody>
      </p:sp>
    </p:spTree>
    <p:extLst>
      <p:ext uri="{BB962C8B-B14F-4D97-AF65-F5344CB8AC3E}">
        <p14:creationId xmlns:p14="http://schemas.microsoft.com/office/powerpoint/2010/main" val="1393102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90B91CCA-8FCC-51EB-16DA-D87EC1BDA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60427" y="6367236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1D8C9E-CCC7-44E2-9BB3-3012047F52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206" y="93863"/>
            <a:ext cx="835118" cy="647726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57D781BC-1FCE-E85B-EDD0-08A511537B29}"/>
              </a:ext>
            </a:extLst>
          </p:cNvPr>
          <p:cNvSpPr txBox="1"/>
          <p:nvPr/>
        </p:nvSpPr>
        <p:spPr>
          <a:xfrm>
            <a:off x="757237" y="1295404"/>
            <a:ext cx="1012847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u="sng" dirty="0"/>
              <a:t>Mainly Drift Origin</a:t>
            </a:r>
          </a:p>
          <a:p>
            <a:pPr marL="285750" indent="-285750">
              <a:buFont typeface="Arial" pitchFamily="34" charset="0"/>
              <a:buChar char="•"/>
            </a:pPr>
            <a:endParaRPr lang="en-US" u="sng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b="1" i="1" dirty="0"/>
              <a:t>Non-Coking Coal ash content </a:t>
            </a:r>
            <a:r>
              <a:rPr lang="en-US" dirty="0"/>
              <a:t>varies mostly between 34 – 55% even more. (GCV: </a:t>
            </a:r>
            <a:r>
              <a:rPr lang="en-IN" dirty="0"/>
              <a:t>2500-5000 kcal/kg).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Sulphur content is </a:t>
            </a:r>
            <a:r>
              <a:rPr lang="en-US" u="sng" dirty="0"/>
              <a:t>below 0.5% </a:t>
            </a:r>
            <a:r>
              <a:rPr lang="en-US" dirty="0"/>
              <a:t>except North-East coal resources where the same varies from 4 – 5%.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About 65% of non-coking coal belongs to high ash category. Thus, need beneficiation.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Near Gravity Material </a:t>
            </a:r>
            <a:r>
              <a:rPr lang="en-US" u="sng" dirty="0"/>
              <a:t>(NGM) is very High</a:t>
            </a:r>
            <a:r>
              <a:rPr lang="en-US" dirty="0"/>
              <a:t> thus making it difficult to wash.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r>
              <a:rPr lang="en-US" dirty="0"/>
              <a:t>However, Technologies are available to beneficiate this ‘Difficult to Wash” coal.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EF39B50-88ED-E189-4CF4-E5A4D0367DD8}"/>
              </a:ext>
            </a:extLst>
          </p:cNvPr>
          <p:cNvSpPr txBox="1"/>
          <p:nvPr/>
        </p:nvSpPr>
        <p:spPr>
          <a:xfrm>
            <a:off x="757236" y="780871"/>
            <a:ext cx="50013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Characteristics of Indian Non-Coking Coal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AE465F-F574-806E-AC6B-AA316F9B1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46169" y="6356350"/>
            <a:ext cx="2895600" cy="365125"/>
          </a:xfrm>
        </p:spPr>
        <p:txBody>
          <a:bodyPr/>
          <a:lstStyle/>
          <a:p>
            <a:r>
              <a:rPr lang="en-US" dirty="0"/>
              <a:t>MDCWL LTD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BDB7077-412A-8AD8-AFF2-1BCB51DC5114}"/>
              </a:ext>
            </a:extLst>
          </p:cNvPr>
          <p:cNvSpPr txBox="1"/>
          <p:nvPr/>
        </p:nvSpPr>
        <p:spPr>
          <a:xfrm>
            <a:off x="11460422" y="93863"/>
            <a:ext cx="63137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050" b="1" dirty="0">
                <a:solidFill>
                  <a:srgbClr val="FF0000"/>
                </a:solidFill>
              </a:rPr>
              <a:t>MDCWL</a:t>
            </a:r>
          </a:p>
        </p:txBody>
      </p:sp>
    </p:spTree>
    <p:extLst>
      <p:ext uri="{BB962C8B-B14F-4D97-AF65-F5344CB8AC3E}">
        <p14:creationId xmlns:p14="http://schemas.microsoft.com/office/powerpoint/2010/main" val="1473583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FD04D5E9-A807-48BD-6E90-3710BC0B3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60427" y="6367236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AF6911C-5774-CB56-458F-FEFE75533B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206" y="93863"/>
            <a:ext cx="835118" cy="64772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80FAFB0-5170-F8F0-1807-E831CBBC01D1}"/>
              </a:ext>
            </a:extLst>
          </p:cNvPr>
          <p:cNvSpPr txBox="1"/>
          <p:nvPr/>
        </p:nvSpPr>
        <p:spPr>
          <a:xfrm>
            <a:off x="2873828" y="378100"/>
            <a:ext cx="65314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000" b="1" dirty="0"/>
              <a:t>Need for Washing Non-Coking Coal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B8D6367-17A1-64C7-8590-F574247E2829}"/>
              </a:ext>
            </a:extLst>
          </p:cNvPr>
          <p:cNvSpPr txBox="1"/>
          <p:nvPr/>
        </p:nvSpPr>
        <p:spPr>
          <a:xfrm>
            <a:off x="811665" y="1179398"/>
            <a:ext cx="1043327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To increase GCV (heat value) per unit weight and to reduce CO</a:t>
            </a:r>
            <a:r>
              <a:rPr lang="en-US" baseline="-25000" dirty="0"/>
              <a:t>2</a:t>
            </a:r>
            <a:r>
              <a:rPr lang="en-US" dirty="0"/>
              <a:t>, </a:t>
            </a:r>
            <a:r>
              <a:rPr lang="en-US" dirty="0" err="1"/>
              <a:t>SO</a:t>
            </a:r>
            <a:r>
              <a:rPr lang="en-US" baseline="-25000" dirty="0" err="1"/>
              <a:t>x</a:t>
            </a:r>
            <a:r>
              <a:rPr lang="en-US" dirty="0"/>
              <a:t> and NO</a:t>
            </a:r>
            <a:r>
              <a:rPr lang="en-US" baseline="-25000" dirty="0"/>
              <a:t>x</a:t>
            </a:r>
            <a:r>
              <a:rPr lang="en-US" dirty="0"/>
              <a:t> emission at Power Plant end.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By conservative estimates there is reduction of at least one rupee in Rs/kWh in landing cost of coal by use of Washed Coal at Power Plant end.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Reduce Capex and </a:t>
            </a:r>
            <a:r>
              <a:rPr lang="en-US" dirty="0" err="1"/>
              <a:t>Opex</a:t>
            </a:r>
            <a:r>
              <a:rPr lang="en-US" dirty="0"/>
              <a:t> of Power utilities and to avoid environmental problems at Power Plant.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To increase Boiler efficiency at Power Plant end.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Disposal of fly ash remains a problem though a small amount is used in manufacturing of Fly ash bricks.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To avoid misuse of Railway capacity by transporting undesired materials to Power Plant.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A453D10-E493-74D0-AFDA-16CD8B22D1B9}"/>
              </a:ext>
            </a:extLst>
          </p:cNvPr>
          <p:cNvSpPr txBox="1"/>
          <p:nvPr/>
        </p:nvSpPr>
        <p:spPr>
          <a:xfrm>
            <a:off x="849085" y="5208475"/>
            <a:ext cx="10395858" cy="101566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000" dirty="0">
                <a:solidFill>
                  <a:srgbClr val="7030A0"/>
                </a:solidFill>
              </a:rPr>
              <a:t>There is need to revisit </a:t>
            </a:r>
            <a:r>
              <a:rPr lang="en-US" sz="2000" dirty="0" err="1">
                <a:solidFill>
                  <a:srgbClr val="7030A0"/>
                </a:solidFill>
              </a:rPr>
              <a:t>MoEF</a:t>
            </a:r>
            <a:r>
              <a:rPr lang="en-US" sz="2000" dirty="0">
                <a:solidFill>
                  <a:srgbClr val="7030A0"/>
                </a:solidFill>
              </a:rPr>
              <a:t> notification for lifting restriction on transporting coal having ash more than 34% beyond 500 km/ 1000 km in the overall national interest and keeping in view the environmental concerns.</a:t>
            </a:r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E8811295-6A46-82F8-72AC-D62B55AD2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46169" y="6356350"/>
            <a:ext cx="2895600" cy="365125"/>
          </a:xfrm>
        </p:spPr>
        <p:txBody>
          <a:bodyPr/>
          <a:lstStyle/>
          <a:p>
            <a:r>
              <a:rPr lang="en-US" dirty="0"/>
              <a:t>MDCWL LTD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3934D69-6FFA-0107-4C2B-127C97A4D1C1}"/>
              </a:ext>
            </a:extLst>
          </p:cNvPr>
          <p:cNvSpPr txBox="1"/>
          <p:nvPr/>
        </p:nvSpPr>
        <p:spPr>
          <a:xfrm>
            <a:off x="11460422" y="93863"/>
            <a:ext cx="63137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050" b="1" dirty="0">
                <a:solidFill>
                  <a:srgbClr val="FF0000"/>
                </a:solidFill>
              </a:rPr>
              <a:t>MDCWL</a:t>
            </a:r>
          </a:p>
        </p:txBody>
      </p:sp>
    </p:spTree>
    <p:extLst>
      <p:ext uri="{BB962C8B-B14F-4D97-AF65-F5344CB8AC3E}">
        <p14:creationId xmlns:p14="http://schemas.microsoft.com/office/powerpoint/2010/main" val="2468239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2D4032CA-4C52-F019-8EB5-4B2988476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60427" y="6367236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571CD71-98FF-48A9-0C67-78E6EFED23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206" y="93863"/>
            <a:ext cx="835118" cy="64772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C352CB5-5C53-77F4-85E2-E9D84659D263}"/>
              </a:ext>
            </a:extLst>
          </p:cNvPr>
          <p:cNvSpPr txBox="1"/>
          <p:nvPr/>
        </p:nvSpPr>
        <p:spPr>
          <a:xfrm>
            <a:off x="2873828" y="378100"/>
            <a:ext cx="65314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000" b="1" dirty="0"/>
              <a:t>Coal Washeries in Operation in the Country: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7C71DC-3072-4B33-6488-D244C7A8BB59}"/>
              </a:ext>
            </a:extLst>
          </p:cNvPr>
          <p:cNvSpPr txBox="1"/>
          <p:nvPr/>
        </p:nvSpPr>
        <p:spPr>
          <a:xfrm>
            <a:off x="1355949" y="3441664"/>
            <a:ext cx="943179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1. Need for expediting construction of upcoming Non-Coking Coal Washeries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10 MTPA </a:t>
            </a:r>
            <a:r>
              <a:rPr lang="en-US" dirty="0" err="1"/>
              <a:t>Lakhanpur</a:t>
            </a:r>
            <a:r>
              <a:rPr lang="en-US" dirty="0"/>
              <a:t> Coal Washery, IB-Valley, MCL. The largest Coal Washery of CIL.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2 x 2.5 MTPA Non-Coking Coal Washery in Sambalpur, Odisha. (Aryan </a:t>
            </a:r>
            <a:r>
              <a:rPr lang="en-US" dirty="0" err="1"/>
              <a:t>Ispat</a:t>
            </a:r>
            <a:r>
              <a:rPr lang="en-US" dirty="0"/>
              <a:t> &amp; Power Private Ltd.)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2.5 MTPA Non-Coking Coal Washery, Bilaspur, </a:t>
            </a:r>
            <a:r>
              <a:rPr lang="en-US" dirty="0" err="1"/>
              <a:t>Chhatisgarh</a:t>
            </a:r>
            <a:r>
              <a:rPr lang="en-US" dirty="0"/>
              <a:t>. (Phill Coal Beneficiation)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2.5 MTPA Non-Coking Coal Washery, </a:t>
            </a:r>
            <a:r>
              <a:rPr lang="en-US" dirty="0" err="1"/>
              <a:t>Raigarh</a:t>
            </a:r>
            <a:r>
              <a:rPr lang="en-US" dirty="0"/>
              <a:t>, </a:t>
            </a:r>
            <a:r>
              <a:rPr lang="en-US" dirty="0" err="1"/>
              <a:t>Chhatisgarh</a:t>
            </a:r>
            <a:r>
              <a:rPr lang="en-US" dirty="0"/>
              <a:t>. (Phill Coal Beneficiation)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b="1" dirty="0"/>
              <a:t>2. Idle washing capacity in Private Sector washeries need to be effectively utilized.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C211AF3-8031-0A42-F1C0-C0902D11F9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8506" y="1106801"/>
            <a:ext cx="7754987" cy="156360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55723D1-FA3F-8C0B-33F7-BDEEE45B7BDE}"/>
              </a:ext>
            </a:extLst>
          </p:cNvPr>
          <p:cNvSpPr txBox="1"/>
          <p:nvPr/>
        </p:nvSpPr>
        <p:spPr>
          <a:xfrm>
            <a:off x="3446671" y="2708749"/>
            <a:ext cx="52986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/>
              <a:t>Source:- Coal Directory of India, 2020-21, Coal Controller's Organization, Kolkata.</a:t>
            </a:r>
          </a:p>
        </p:txBody>
      </p:sp>
      <p:sp>
        <p:nvSpPr>
          <p:cNvPr id="10" name="Footer Placeholder 5">
            <a:extLst>
              <a:ext uri="{FF2B5EF4-FFF2-40B4-BE49-F238E27FC236}">
                <a16:creationId xmlns:a16="http://schemas.microsoft.com/office/drawing/2014/main" id="{AF88FC9D-2F3E-A266-56BE-A2DF65474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46169" y="6356350"/>
            <a:ext cx="2895600" cy="365125"/>
          </a:xfrm>
        </p:spPr>
        <p:txBody>
          <a:bodyPr/>
          <a:lstStyle/>
          <a:p>
            <a:r>
              <a:rPr lang="en-US" dirty="0"/>
              <a:t>MDCWL LTD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A703C2C-C839-6AFD-E793-866EC4C8C4FE}"/>
              </a:ext>
            </a:extLst>
          </p:cNvPr>
          <p:cNvSpPr txBox="1"/>
          <p:nvPr/>
        </p:nvSpPr>
        <p:spPr>
          <a:xfrm>
            <a:off x="11460422" y="93863"/>
            <a:ext cx="63137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050" b="1" dirty="0">
                <a:solidFill>
                  <a:srgbClr val="FF0000"/>
                </a:solidFill>
              </a:rPr>
              <a:t>MDCWL</a:t>
            </a:r>
          </a:p>
        </p:txBody>
      </p:sp>
    </p:spTree>
    <p:extLst>
      <p:ext uri="{BB962C8B-B14F-4D97-AF65-F5344CB8AC3E}">
        <p14:creationId xmlns:p14="http://schemas.microsoft.com/office/powerpoint/2010/main" val="2646701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EEDAD769-2E66-7D5A-7524-8F8413175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60427" y="6367236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53243CD-CDB8-85BD-241F-22351F43A7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206" y="93863"/>
            <a:ext cx="835118" cy="64772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BE8A38F-941C-41B7-9F3F-34D0EFE27DA9}"/>
              </a:ext>
            </a:extLst>
          </p:cNvPr>
          <p:cNvSpPr txBox="1"/>
          <p:nvPr/>
        </p:nvSpPr>
        <p:spPr>
          <a:xfrm>
            <a:off x="2830285" y="367209"/>
            <a:ext cx="65314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400" b="1" dirty="0"/>
              <a:t>Conclusion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DE10E89-A7F6-E28C-9AB2-A335CE75F7E7}"/>
              </a:ext>
            </a:extLst>
          </p:cNvPr>
          <p:cNvSpPr txBox="1"/>
          <p:nvPr/>
        </p:nvSpPr>
        <p:spPr>
          <a:xfrm>
            <a:off x="1219199" y="1114250"/>
            <a:ext cx="9699171" cy="470898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Coal India need to reconsider their Policies of construction of washeries on BOO (Build-Own-Operate) basis instead of BOM (Build-Operate-Maintain) basis so that Private Sector can be roped in for the purpose.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Non-Coking coal must be beneficiated and washed coal must be fed to the power plant for power generation in the overall national interest and to address environmental concerns..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Coal Beneficiation is a direct value addition to Coal Production more so when washery rejects are being sold even by Public Sector for FBC boiler. Even a trace of Coal/Carbon should be gainfully utilized.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The Trend in Power Generation is to go for Super Critical &amp; Ultra Super Critical range for which Coal of required size and quality is a pre-requisite. So, Non-Coking coal/ Power coal need to be washed.</a:t>
            </a:r>
          </a:p>
        </p:txBody>
      </p:sp>
      <p:sp>
        <p:nvSpPr>
          <p:cNvPr id="11" name="Footer Placeholder 5">
            <a:extLst>
              <a:ext uri="{FF2B5EF4-FFF2-40B4-BE49-F238E27FC236}">
                <a16:creationId xmlns:a16="http://schemas.microsoft.com/office/drawing/2014/main" id="{D44A4D47-8C3E-686B-4424-516ADA003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46169" y="6356350"/>
            <a:ext cx="2895600" cy="365125"/>
          </a:xfrm>
        </p:spPr>
        <p:txBody>
          <a:bodyPr/>
          <a:lstStyle/>
          <a:p>
            <a:r>
              <a:rPr lang="en-US" dirty="0"/>
              <a:t>MDCWL LTD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C201AA1-6BFF-8C36-797C-06AAAEB8CA32}"/>
              </a:ext>
            </a:extLst>
          </p:cNvPr>
          <p:cNvSpPr txBox="1"/>
          <p:nvPr/>
        </p:nvSpPr>
        <p:spPr>
          <a:xfrm>
            <a:off x="11460422" y="93863"/>
            <a:ext cx="63137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050" b="1" dirty="0">
                <a:solidFill>
                  <a:srgbClr val="FF0000"/>
                </a:solidFill>
              </a:rPr>
              <a:t>MDCWL</a:t>
            </a:r>
          </a:p>
        </p:txBody>
      </p:sp>
    </p:spTree>
    <p:extLst>
      <p:ext uri="{BB962C8B-B14F-4D97-AF65-F5344CB8AC3E}">
        <p14:creationId xmlns:p14="http://schemas.microsoft.com/office/powerpoint/2010/main" val="28015037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A93147C-8828-FD3A-4396-82E8A8A3CAC2}"/>
              </a:ext>
            </a:extLst>
          </p:cNvPr>
          <p:cNvSpPr/>
          <p:nvPr/>
        </p:nvSpPr>
        <p:spPr>
          <a:xfrm>
            <a:off x="3748118" y="2440355"/>
            <a:ext cx="4695764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8000" b="1" i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Thank You</a:t>
            </a:r>
            <a:endParaRPr lang="en-US" sz="8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416DD0C-7EBE-1730-EABD-03F8A7B37D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206" y="93863"/>
            <a:ext cx="835118" cy="647726"/>
          </a:xfrm>
          <a:prstGeom prst="rect">
            <a:avLst/>
          </a:prstGeom>
        </p:spPr>
      </p:pic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9A596EDE-0706-D283-B8F3-F9C6DA93C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60427" y="6367236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9800806D-092D-49C3-799A-319C22F5F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46169" y="6356350"/>
            <a:ext cx="2895600" cy="365125"/>
          </a:xfrm>
        </p:spPr>
        <p:txBody>
          <a:bodyPr/>
          <a:lstStyle/>
          <a:p>
            <a:r>
              <a:rPr lang="en-US" dirty="0"/>
              <a:t>MDCWL LTD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BC2F48B-CB8A-9ABF-0385-172B21545D2C}"/>
              </a:ext>
            </a:extLst>
          </p:cNvPr>
          <p:cNvSpPr txBox="1"/>
          <p:nvPr/>
        </p:nvSpPr>
        <p:spPr>
          <a:xfrm>
            <a:off x="11460422" y="93863"/>
            <a:ext cx="63137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050" b="1" dirty="0">
                <a:solidFill>
                  <a:srgbClr val="FF0000"/>
                </a:solidFill>
              </a:rPr>
              <a:t>MDCWL</a:t>
            </a:r>
          </a:p>
        </p:txBody>
      </p:sp>
    </p:spTree>
    <p:extLst>
      <p:ext uri="{BB962C8B-B14F-4D97-AF65-F5344CB8AC3E}">
        <p14:creationId xmlns:p14="http://schemas.microsoft.com/office/powerpoint/2010/main" val="503728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1421</TotalTime>
  <Words>760</Words>
  <Application>Microsoft Office PowerPoint</Application>
  <PresentationFormat>Widescreen</PresentationFormat>
  <Paragraphs>101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KIRTEE SUNDAR BHOI</dc:creator>
  <cp:lastModifiedBy>Kirtee Bhoi</cp:lastModifiedBy>
  <cp:revision>20</cp:revision>
  <cp:lastPrinted>2023-07-26T11:25:13Z</cp:lastPrinted>
  <dcterms:created xsi:type="dcterms:W3CDTF">2023-07-24T05:52:06Z</dcterms:created>
  <dcterms:modified xsi:type="dcterms:W3CDTF">2023-07-27T09:58:11Z</dcterms:modified>
</cp:coreProperties>
</file>